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708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104A5-653B-4E19-980F-B980F88D11FB}" type="datetimeFigureOut">
              <a:rPr kumimoji="1" lang="ja-JP" altLang="en-US" smtClean="0"/>
              <a:t>2021/9/6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E2E58-DA1F-4E04-A2B5-1A1CE9BD24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7826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104A5-653B-4E19-980F-B980F88D11FB}" type="datetimeFigureOut">
              <a:rPr kumimoji="1" lang="ja-JP" altLang="en-US" smtClean="0"/>
              <a:t>2021/9/6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E2E58-DA1F-4E04-A2B5-1A1CE9BD24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3144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104A5-653B-4E19-980F-B980F88D11FB}" type="datetimeFigureOut">
              <a:rPr kumimoji="1" lang="ja-JP" altLang="en-US" smtClean="0"/>
              <a:t>2021/9/6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E2E58-DA1F-4E04-A2B5-1A1CE9BD24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1888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104A5-653B-4E19-980F-B980F88D11FB}" type="datetimeFigureOut">
              <a:rPr kumimoji="1" lang="ja-JP" altLang="en-US" smtClean="0"/>
              <a:t>2021/9/6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E2E58-DA1F-4E04-A2B5-1A1CE9BD24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7815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104A5-653B-4E19-980F-B980F88D11FB}" type="datetimeFigureOut">
              <a:rPr kumimoji="1" lang="ja-JP" altLang="en-US" smtClean="0"/>
              <a:t>2021/9/6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E2E58-DA1F-4E04-A2B5-1A1CE9BD24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4284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104A5-653B-4E19-980F-B980F88D11FB}" type="datetimeFigureOut">
              <a:rPr kumimoji="1" lang="ja-JP" altLang="en-US" smtClean="0"/>
              <a:t>2021/9/6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E2E58-DA1F-4E04-A2B5-1A1CE9BD24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6298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104A5-653B-4E19-980F-B980F88D11FB}" type="datetimeFigureOut">
              <a:rPr kumimoji="1" lang="ja-JP" altLang="en-US" smtClean="0"/>
              <a:t>2021/9/6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E2E58-DA1F-4E04-A2B5-1A1CE9BD24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8808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104A5-653B-4E19-980F-B980F88D11FB}" type="datetimeFigureOut">
              <a:rPr kumimoji="1" lang="ja-JP" altLang="en-US" smtClean="0"/>
              <a:t>2021/9/6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E2E58-DA1F-4E04-A2B5-1A1CE9BD24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5102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104A5-653B-4E19-980F-B980F88D11FB}" type="datetimeFigureOut">
              <a:rPr kumimoji="1" lang="ja-JP" altLang="en-US" smtClean="0"/>
              <a:t>2021/9/6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E2E58-DA1F-4E04-A2B5-1A1CE9BD24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6408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104A5-653B-4E19-980F-B980F88D11FB}" type="datetimeFigureOut">
              <a:rPr kumimoji="1" lang="ja-JP" altLang="en-US" smtClean="0"/>
              <a:t>2021/9/6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E2E58-DA1F-4E04-A2B5-1A1CE9BD24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756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104A5-653B-4E19-980F-B980F88D11FB}" type="datetimeFigureOut">
              <a:rPr kumimoji="1" lang="ja-JP" altLang="en-US" smtClean="0"/>
              <a:t>2021/9/6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E2E58-DA1F-4E04-A2B5-1A1CE9BD24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8265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104A5-653B-4E19-980F-B980F88D11FB}" type="datetimeFigureOut">
              <a:rPr kumimoji="1" lang="ja-JP" altLang="en-US" smtClean="0"/>
              <a:t>2021/9/6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2E2E58-DA1F-4E04-A2B5-1A1CE9BD24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4949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79512" y="692696"/>
            <a:ext cx="8856984" cy="2118097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/>
              <a:t>体験プログラム（</a:t>
            </a:r>
            <a:r>
              <a:rPr kumimoji="1" lang="en-US" altLang="ja-JP" dirty="0"/>
              <a:t>E</a:t>
            </a:r>
            <a:r>
              <a:rPr kumimoji="1" lang="ja-JP" altLang="en-US" dirty="0"/>
              <a:t>Ｐｓ）の技術仕様開発</a:t>
            </a:r>
            <a:br>
              <a:rPr kumimoji="1" lang="en-US" altLang="ja-JP" dirty="0"/>
            </a:br>
            <a:r>
              <a:rPr kumimoji="1" lang="ja-JP" altLang="en-US" dirty="0"/>
              <a:t>（</a:t>
            </a:r>
            <a:r>
              <a:rPr kumimoji="1" lang="en-US" altLang="ja-JP" dirty="0"/>
              <a:t>UN/CEFACT--Experience Programs</a:t>
            </a:r>
            <a:br>
              <a:rPr kumimoji="1" lang="en-US" altLang="ja-JP" dirty="0"/>
            </a:br>
            <a:r>
              <a:rPr kumimoji="1" lang="en-US" altLang="ja-JP" dirty="0"/>
              <a:t>Technical</a:t>
            </a:r>
            <a:r>
              <a:rPr lang="ja-JP" altLang="en-US" dirty="0"/>
              <a:t> </a:t>
            </a:r>
            <a:r>
              <a:rPr kumimoji="1" lang="en-US" altLang="ja-JP" dirty="0"/>
              <a:t>Artefacts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2 021</a:t>
            </a:r>
            <a:r>
              <a:rPr kumimoji="1" lang="ja-JP" altLang="en-US" dirty="0"/>
              <a:t>年９月８日</a:t>
            </a:r>
            <a:endParaRPr kumimoji="1" lang="en-US" altLang="ja-JP" dirty="0"/>
          </a:p>
          <a:p>
            <a:r>
              <a:rPr lang="ja-JP" altLang="en-US" dirty="0"/>
              <a:t>鈴木耀夫</a:t>
            </a:r>
            <a:endParaRPr kumimoji="1" lang="en-US" altLang="ja-JP" dirty="0"/>
          </a:p>
          <a:p>
            <a:r>
              <a:rPr lang="ja-JP" altLang="en-US" dirty="0"/>
              <a:t>国連</a:t>
            </a:r>
            <a:r>
              <a:rPr lang="en-US" altLang="ja-JP" dirty="0"/>
              <a:t>CEFACT</a:t>
            </a:r>
            <a:r>
              <a:rPr lang="ja-JP" altLang="en-US" dirty="0"/>
              <a:t>観光部会　部会長</a:t>
            </a:r>
            <a:endParaRPr kumimoji="1" lang="en-US" altLang="ja-JP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79512" y="188640"/>
            <a:ext cx="3403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/>
              <a:t>国際連携タスクフォース会議資料</a:t>
            </a:r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7B6AD6C-9783-490B-9B6C-1A7C5EC8E60D}"/>
              </a:ext>
            </a:extLst>
          </p:cNvPr>
          <p:cNvSpPr txBox="1"/>
          <p:nvPr/>
        </p:nvSpPr>
        <p:spPr>
          <a:xfrm>
            <a:off x="6156176" y="188640"/>
            <a:ext cx="2592288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/>
              <a:t>国際連携</a:t>
            </a:r>
            <a:r>
              <a:rPr kumimoji="1" lang="en-US" altLang="ja-JP" b="1" dirty="0"/>
              <a:t>2021-2-05(1)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3159922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200" dirty="0"/>
              <a:t>１．ＥＰｓのＵｓｅ Ｃａｓｅ  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68633"/>
            <a:ext cx="8625624" cy="3280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円/楕円 2"/>
          <p:cNvSpPr/>
          <p:nvPr/>
        </p:nvSpPr>
        <p:spPr>
          <a:xfrm>
            <a:off x="2287825" y="2636912"/>
            <a:ext cx="4032448" cy="16707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5" name="フローチャート : 結合子 4"/>
          <p:cNvSpPr/>
          <p:nvPr/>
        </p:nvSpPr>
        <p:spPr>
          <a:xfrm>
            <a:off x="7452320" y="2996952"/>
            <a:ext cx="457200" cy="457200"/>
          </a:xfrm>
          <a:prstGeom prst="flowChartConnector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/>
          <p:cNvCxnSpPr/>
          <p:nvPr/>
        </p:nvCxnSpPr>
        <p:spPr>
          <a:xfrm>
            <a:off x="7308304" y="3645024"/>
            <a:ext cx="72008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7680920" y="3472289"/>
            <a:ext cx="0" cy="46076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H="1">
            <a:off x="7308304" y="3933056"/>
            <a:ext cx="360040" cy="21602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>
            <a:off x="7680920" y="3933056"/>
            <a:ext cx="347464" cy="21602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>
            <a:off x="6320273" y="3508056"/>
            <a:ext cx="72008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>
            <a:off x="1567745" y="3528222"/>
            <a:ext cx="72008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フローチャート : 結合子 22"/>
          <p:cNvSpPr/>
          <p:nvPr/>
        </p:nvSpPr>
        <p:spPr>
          <a:xfrm>
            <a:off x="708315" y="2980116"/>
            <a:ext cx="457200" cy="457200"/>
          </a:xfrm>
          <a:prstGeom prst="flowChartConnector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4" name="直線コネクタ 23"/>
          <p:cNvCxnSpPr/>
          <p:nvPr/>
        </p:nvCxnSpPr>
        <p:spPr>
          <a:xfrm>
            <a:off x="520384" y="3625822"/>
            <a:ext cx="72008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>
            <a:off x="899592" y="3395438"/>
            <a:ext cx="0" cy="46076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>
            <a:off x="893000" y="3830419"/>
            <a:ext cx="347464" cy="21602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 flipH="1">
            <a:off x="528295" y="3869432"/>
            <a:ext cx="360040" cy="21602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3114588" y="3206483"/>
            <a:ext cx="23789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/>
              <a:t>Exchange of Data</a:t>
            </a:r>
            <a:endParaRPr kumimoji="1" lang="ja-JP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092790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3966" y="-171400"/>
            <a:ext cx="7488832" cy="969369"/>
          </a:xfrm>
        </p:spPr>
        <p:txBody>
          <a:bodyPr>
            <a:normAutofit/>
          </a:bodyPr>
          <a:lstStyle/>
          <a:p>
            <a:r>
              <a:rPr kumimoji="1" lang="en-US" altLang="ja-JP" sz="3200" dirty="0"/>
              <a:t>2. Activity Diagram</a:t>
            </a:r>
            <a:endParaRPr kumimoji="1" lang="ja-JP" altLang="en-US" sz="320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>
          <a:xfrm>
            <a:off x="179512" y="764705"/>
            <a:ext cx="8784976" cy="4862670"/>
          </a:xfrm>
        </p:spPr>
        <p:txBody>
          <a:bodyPr>
            <a:normAutofit fontScale="85000" lnSpcReduction="10000"/>
          </a:bodyPr>
          <a:lstStyle/>
          <a:p>
            <a:pPr marL="557530" marR="698500" indent="0">
              <a:lnSpc>
                <a:spcPct val="115000"/>
              </a:lnSpc>
              <a:spcAft>
                <a:spcPts val="600"/>
              </a:spcAft>
              <a:buNone/>
            </a:pPr>
            <a:r>
              <a:rPr lang="ja-JP" altLang="en-US" kern="100" dirty="0">
                <a:latin typeface="HGPｺﾞｼｯｸE"/>
                <a:ea typeface="游明朝"/>
                <a:cs typeface="Times New Roman"/>
              </a:rPr>
              <a:t>　</a:t>
            </a:r>
            <a:r>
              <a:rPr lang="en-US" altLang="ja-JP" kern="100" dirty="0">
                <a:latin typeface="HGPｺﾞｼｯｸE"/>
                <a:ea typeface="游明朝"/>
                <a:cs typeface="Times New Roman"/>
              </a:rPr>
              <a:t>Activity Diagram (EPs Information Exchange</a:t>
            </a:r>
            <a:r>
              <a:rPr lang="ja-JP" altLang="en-US" kern="100" dirty="0">
                <a:latin typeface="HGPｺﾞｼｯｸE"/>
                <a:ea typeface="游明朝"/>
                <a:cs typeface="Times New Roman"/>
              </a:rPr>
              <a:t>）</a:t>
            </a:r>
            <a:endParaRPr lang="ja-JP" altLang="ja-JP" sz="2400" kern="100" dirty="0">
              <a:latin typeface="游明朝"/>
              <a:ea typeface="游明朝"/>
              <a:cs typeface="Times New Roman"/>
            </a:endParaRPr>
          </a:p>
          <a:p>
            <a:pPr indent="0" algn="just">
              <a:lnSpc>
                <a:spcPct val="115000"/>
              </a:lnSpc>
              <a:spcAft>
                <a:spcPts val="600"/>
              </a:spcAft>
              <a:buNone/>
              <a:tabLst>
                <a:tab pos="4419600" algn="l"/>
              </a:tabLst>
            </a:pPr>
            <a:r>
              <a:rPr lang="ja-JP" altLang="en-US" kern="100" dirty="0">
                <a:latin typeface="HGPｺﾞｼｯｸE"/>
                <a:ea typeface="游明朝"/>
                <a:cs typeface="Times New Roman"/>
              </a:rPr>
              <a:t>　</a:t>
            </a:r>
            <a:r>
              <a:rPr lang="en-US" altLang="ja-JP" kern="100" dirty="0">
                <a:latin typeface="HGPｺﾞｼｯｸE"/>
                <a:ea typeface="游明朝"/>
                <a:cs typeface="Times New Roman"/>
              </a:rPr>
              <a:t>Seller</a:t>
            </a:r>
            <a:r>
              <a:rPr lang="en-US" altLang="ja-JP" sz="2400" kern="100" dirty="0">
                <a:latin typeface="游明朝"/>
                <a:ea typeface="游明朝"/>
                <a:cs typeface="Times New Roman"/>
              </a:rPr>
              <a:t>	</a:t>
            </a:r>
            <a:r>
              <a:rPr lang="ja-JP" altLang="en-US" sz="2400" kern="100" dirty="0">
                <a:latin typeface="游明朝"/>
                <a:ea typeface="游明朝"/>
                <a:cs typeface="Times New Roman"/>
              </a:rPr>
              <a:t>　　　　　　　　　　</a:t>
            </a:r>
            <a:r>
              <a:rPr lang="en-US" altLang="ja-JP" kern="100" dirty="0">
                <a:latin typeface="HGPｺﾞｼｯｸE"/>
                <a:ea typeface="游明朝"/>
                <a:cs typeface="Times New Roman"/>
              </a:rPr>
              <a:t>Buyer</a:t>
            </a:r>
            <a:endParaRPr lang="ja-JP" altLang="ja-JP" sz="2400" kern="100" dirty="0">
              <a:latin typeface="游明朝"/>
              <a:ea typeface="游明朝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600"/>
              </a:spcAft>
              <a:buNone/>
            </a:pPr>
            <a:endParaRPr lang="ja-JP" altLang="ja-JP" sz="2400" kern="100" dirty="0">
              <a:latin typeface="游明朝"/>
              <a:ea typeface="游明朝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600"/>
              </a:spcAft>
              <a:buNone/>
            </a:pPr>
            <a:r>
              <a:rPr lang="en-US" altLang="ja-JP" sz="2400" kern="100" dirty="0">
                <a:latin typeface="游明朝"/>
                <a:ea typeface="游明朝"/>
                <a:cs typeface="Times New Roman"/>
              </a:rPr>
              <a:t> </a:t>
            </a:r>
            <a:endParaRPr lang="ja-JP" altLang="ja-JP" sz="2400" kern="100" dirty="0">
              <a:latin typeface="游明朝"/>
              <a:ea typeface="游明朝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600"/>
              </a:spcAft>
              <a:buNone/>
            </a:pPr>
            <a:r>
              <a:rPr lang="en-US" altLang="ja-JP" sz="2400" kern="100" dirty="0">
                <a:latin typeface="游明朝"/>
                <a:ea typeface="游明朝"/>
                <a:cs typeface="Times New Roman"/>
              </a:rPr>
              <a:t> </a:t>
            </a:r>
            <a:endParaRPr lang="ja-JP" altLang="ja-JP" sz="2400" kern="100" dirty="0">
              <a:latin typeface="游明朝"/>
              <a:ea typeface="游明朝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600"/>
              </a:spcAft>
              <a:buNone/>
            </a:pPr>
            <a:r>
              <a:rPr lang="en-US" altLang="ja-JP" sz="2400" kern="100" dirty="0">
                <a:latin typeface="游明朝"/>
                <a:ea typeface="游明朝"/>
                <a:cs typeface="Times New Roman"/>
              </a:rPr>
              <a:t> </a:t>
            </a:r>
            <a:endParaRPr lang="ja-JP" altLang="ja-JP" sz="2400" kern="100" dirty="0">
              <a:latin typeface="游明朝"/>
              <a:ea typeface="游明朝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600"/>
              </a:spcAft>
              <a:buNone/>
            </a:pPr>
            <a:r>
              <a:rPr lang="en-US" altLang="ja-JP" sz="3600" kern="100" dirty="0">
                <a:solidFill>
                  <a:srgbClr val="FFFFFF"/>
                </a:solidFill>
                <a:latin typeface="HGPｺﾞｼｯｸE"/>
                <a:ea typeface="游明朝"/>
                <a:cs typeface="Times New Roman"/>
              </a:rPr>
              <a:t>EPs Information</a:t>
            </a:r>
            <a:endParaRPr lang="ja-JP" altLang="ja-JP" sz="2400" kern="100" dirty="0">
              <a:latin typeface="游明朝"/>
              <a:ea typeface="游明朝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600"/>
              </a:spcAft>
              <a:buNone/>
            </a:pPr>
            <a:r>
              <a:rPr lang="en-US" altLang="ja-JP" sz="2400" kern="100" dirty="0">
                <a:latin typeface="游明朝"/>
                <a:ea typeface="游明朝"/>
                <a:cs typeface="Times New Roman"/>
              </a:rPr>
              <a:t> </a:t>
            </a:r>
            <a:endParaRPr lang="ja-JP" altLang="ja-JP" sz="2400" kern="100" dirty="0">
              <a:latin typeface="游明朝"/>
              <a:ea typeface="游明朝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600"/>
              </a:spcAft>
              <a:buNone/>
            </a:pPr>
            <a:r>
              <a:rPr lang="en-US" altLang="ja-JP" sz="2400" kern="100" dirty="0">
                <a:latin typeface="游明朝"/>
                <a:ea typeface="游明朝"/>
                <a:cs typeface="Times New Roman"/>
              </a:rPr>
              <a:t> </a:t>
            </a:r>
            <a:endParaRPr lang="ja-JP" altLang="ja-JP" sz="2400" kern="100" dirty="0">
              <a:latin typeface="游明朝"/>
              <a:ea typeface="游明朝"/>
              <a:cs typeface="Times New Roman"/>
            </a:endParaRPr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611560" y="2852936"/>
            <a:ext cx="1584176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6294311" y="2870177"/>
            <a:ext cx="1995788" cy="89715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987824" y="1772816"/>
            <a:ext cx="2232248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3059832" y="4028766"/>
            <a:ext cx="2232248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/楕円 5"/>
          <p:cNvSpPr/>
          <p:nvPr/>
        </p:nvSpPr>
        <p:spPr>
          <a:xfrm>
            <a:off x="7059106" y="4856566"/>
            <a:ext cx="441226" cy="347126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/>
        </p:nvSpPr>
        <p:spPr>
          <a:xfrm>
            <a:off x="7835024" y="4810735"/>
            <a:ext cx="455076" cy="383486"/>
          </a:xfrm>
          <a:prstGeom prst="ellipse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6993816" y="4728478"/>
            <a:ext cx="549215" cy="548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/>
        </p:nvSpPr>
        <p:spPr>
          <a:xfrm>
            <a:off x="7739390" y="4688938"/>
            <a:ext cx="642544" cy="63397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8" name="直線矢印コネクタ 17"/>
          <p:cNvCxnSpPr/>
          <p:nvPr/>
        </p:nvCxnSpPr>
        <p:spPr>
          <a:xfrm flipH="1">
            <a:off x="5369387" y="2150656"/>
            <a:ext cx="1447919" cy="0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/>
          <p:nvPr/>
        </p:nvCxnSpPr>
        <p:spPr>
          <a:xfrm>
            <a:off x="1238104" y="4490328"/>
            <a:ext cx="1629893" cy="14685"/>
          </a:xfrm>
          <a:prstGeom prst="straightConnector1">
            <a:avLst/>
          </a:prstGeom>
          <a:ln w="285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4" name="直線矢印コネクタ 1023"/>
          <p:cNvCxnSpPr/>
          <p:nvPr/>
        </p:nvCxnSpPr>
        <p:spPr>
          <a:xfrm>
            <a:off x="7254010" y="3808765"/>
            <a:ext cx="11296" cy="802940"/>
          </a:xfrm>
          <a:prstGeom prst="straightConnector1">
            <a:avLst/>
          </a:prstGeom>
          <a:ln w="38100">
            <a:solidFill>
              <a:schemeClr val="accent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/>
          <p:cNvCxnSpPr/>
          <p:nvPr/>
        </p:nvCxnSpPr>
        <p:spPr>
          <a:xfrm>
            <a:off x="8077709" y="3799131"/>
            <a:ext cx="11296" cy="802940"/>
          </a:xfrm>
          <a:prstGeom prst="straightConnector1">
            <a:avLst/>
          </a:prstGeom>
          <a:ln w="38100">
            <a:solidFill>
              <a:schemeClr val="accent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9" name="直線コネクタ 1028"/>
          <p:cNvCxnSpPr/>
          <p:nvPr/>
        </p:nvCxnSpPr>
        <p:spPr>
          <a:xfrm>
            <a:off x="1187624" y="3759223"/>
            <a:ext cx="0" cy="745790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>
            <a:off x="6817306" y="2150656"/>
            <a:ext cx="0" cy="70228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1" name="直線矢印コネクタ 1030"/>
          <p:cNvCxnSpPr/>
          <p:nvPr/>
        </p:nvCxnSpPr>
        <p:spPr>
          <a:xfrm>
            <a:off x="1187624" y="2150656"/>
            <a:ext cx="0" cy="63397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3" name="直線コネクタ 1032"/>
          <p:cNvCxnSpPr/>
          <p:nvPr/>
        </p:nvCxnSpPr>
        <p:spPr>
          <a:xfrm>
            <a:off x="1187624" y="2114702"/>
            <a:ext cx="168037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2" name="直線矢印コネクタ 1051"/>
          <p:cNvCxnSpPr/>
          <p:nvPr/>
        </p:nvCxnSpPr>
        <p:spPr>
          <a:xfrm flipV="1">
            <a:off x="6817306" y="3742742"/>
            <a:ext cx="0" cy="762271"/>
          </a:xfrm>
          <a:prstGeom prst="straightConnector1">
            <a:avLst/>
          </a:prstGeom>
          <a:ln w="38100"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4" name="直線コネクタ 1053"/>
          <p:cNvCxnSpPr/>
          <p:nvPr/>
        </p:nvCxnSpPr>
        <p:spPr>
          <a:xfrm>
            <a:off x="5292080" y="4516109"/>
            <a:ext cx="1525226" cy="15458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6275740" y="2995590"/>
            <a:ext cx="20329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Request/Response</a:t>
            </a:r>
          </a:p>
          <a:p>
            <a:r>
              <a:rPr lang="en-US" altLang="ja-JP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Message</a:t>
            </a:r>
            <a:endParaRPr kumimoji="1" lang="ja-JP" altLang="en-US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3263814" y="1906850"/>
            <a:ext cx="18341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EPs</a:t>
            </a:r>
            <a:r>
              <a:rPr kumimoji="1" lang="ja-JP" altLang="en-US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　</a:t>
            </a:r>
            <a:r>
              <a:rPr kumimoji="1" lang="en-US" altLang="ja-JP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Information</a:t>
            </a:r>
          </a:p>
          <a:p>
            <a:r>
              <a:rPr lang="ja-JP" altLang="en-US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　　　</a:t>
            </a:r>
            <a:r>
              <a:rPr lang="en-US" altLang="ja-JP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Request</a:t>
            </a:r>
            <a:endParaRPr kumimoji="1" lang="ja-JP" altLang="en-US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299312" y="4210235"/>
            <a:ext cx="18341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EPs</a:t>
            </a:r>
            <a:r>
              <a:rPr kumimoji="1" lang="ja-JP" altLang="en-US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　</a:t>
            </a:r>
            <a:r>
              <a:rPr kumimoji="1" lang="en-US" altLang="ja-JP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Information</a:t>
            </a:r>
          </a:p>
          <a:p>
            <a:r>
              <a:rPr lang="ja-JP" altLang="en-US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　　　</a:t>
            </a:r>
            <a:r>
              <a:rPr lang="en-US" altLang="ja-JP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Response</a:t>
            </a:r>
            <a:endParaRPr kumimoji="1" lang="ja-JP" altLang="en-US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833252" y="2995590"/>
            <a:ext cx="11945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Response </a:t>
            </a:r>
          </a:p>
          <a:p>
            <a:r>
              <a:rPr lang="en-US" altLang="ja-JP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Message</a:t>
            </a:r>
            <a:endParaRPr kumimoji="1" lang="ja-JP" altLang="en-US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504254" y="1722184"/>
            <a:ext cx="974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Request</a:t>
            </a:r>
            <a:endParaRPr kumimoji="1" lang="ja-JP" altLang="en-US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519483" y="4025569"/>
            <a:ext cx="1117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Response</a:t>
            </a:r>
            <a:endParaRPr kumimoji="1" lang="ja-JP" altLang="en-US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7739390" y="5624332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Error</a:t>
            </a:r>
            <a:endParaRPr kumimoji="1" lang="ja-JP" altLang="en-US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6391573" y="5627374"/>
            <a:ext cx="974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Success</a:t>
            </a:r>
            <a:endParaRPr kumimoji="1" lang="ja-JP" altLang="en-US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6145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147248" cy="778098"/>
          </a:xfrm>
        </p:spPr>
        <p:txBody>
          <a:bodyPr>
            <a:normAutofit/>
          </a:bodyPr>
          <a:lstStyle/>
          <a:p>
            <a:r>
              <a:rPr kumimoji="1" lang="ja-JP" altLang="en-US" sz="3200" dirty="0"/>
              <a:t>３．</a:t>
            </a:r>
            <a:r>
              <a:rPr kumimoji="1" lang="en-US" altLang="ja-JP" sz="3200" dirty="0"/>
              <a:t>Consist of EPs</a:t>
            </a:r>
            <a:r>
              <a:rPr lang="ja-JP" altLang="en-US" sz="3200" dirty="0"/>
              <a:t> </a:t>
            </a:r>
            <a:r>
              <a:rPr kumimoji="1" lang="en-US" altLang="ja-JP" sz="3200" dirty="0"/>
              <a:t>Class Diagram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1520" y="980728"/>
            <a:ext cx="8784976" cy="5688632"/>
          </a:xfrm>
        </p:spPr>
        <p:txBody>
          <a:bodyPr/>
          <a:lstStyle/>
          <a:p>
            <a:pPr marL="0" indent="0">
              <a:buNone/>
            </a:pPr>
            <a:r>
              <a:rPr kumimoji="1" lang="en-US" altLang="ja-JP" dirty="0"/>
              <a:t>      </a:t>
            </a:r>
            <a:endParaRPr kumimoji="1" lang="ja-JP" altLang="en-US" dirty="0"/>
          </a:p>
        </p:txBody>
      </p:sp>
      <p:sp>
        <p:nvSpPr>
          <p:cNvPr id="4" name="円/楕円 3"/>
          <p:cNvSpPr/>
          <p:nvPr/>
        </p:nvSpPr>
        <p:spPr>
          <a:xfrm>
            <a:off x="3419872" y="1484784"/>
            <a:ext cx="2304256" cy="3445532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円/楕円 4"/>
          <p:cNvSpPr/>
          <p:nvPr/>
        </p:nvSpPr>
        <p:spPr>
          <a:xfrm>
            <a:off x="315185" y="2010138"/>
            <a:ext cx="2736304" cy="1706488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/楕円 5"/>
          <p:cNvSpPr/>
          <p:nvPr/>
        </p:nvSpPr>
        <p:spPr>
          <a:xfrm>
            <a:off x="475928" y="4170378"/>
            <a:ext cx="2736304" cy="1706488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</a:endParaRPr>
          </a:p>
        </p:txBody>
      </p:sp>
      <p:sp>
        <p:nvSpPr>
          <p:cNvPr id="7" name="円/楕円 6"/>
          <p:cNvSpPr/>
          <p:nvPr/>
        </p:nvSpPr>
        <p:spPr>
          <a:xfrm>
            <a:off x="6156176" y="2132856"/>
            <a:ext cx="2736304" cy="170648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6156176" y="4293096"/>
            <a:ext cx="2736304" cy="1706488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468460" y="2807440"/>
            <a:ext cx="22070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/>
              <a:t>EPs Action. Details </a:t>
            </a:r>
            <a:endParaRPr kumimoji="1" lang="ja-JP" altLang="en-US" sz="2000" b="1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430310" y="2824309"/>
            <a:ext cx="21880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/>
              <a:t>EPs_ Buyer. Details</a:t>
            </a:r>
            <a:endParaRPr kumimoji="1" lang="ja-JP" altLang="en-US" sz="2000" b="1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09845" y="2775294"/>
            <a:ext cx="21636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/>
              <a:t>EPs_ Seller. Details</a:t>
            </a:r>
            <a:endParaRPr kumimoji="1" lang="ja-JP" altLang="en-US" sz="2000" b="1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655500" y="4930316"/>
            <a:ext cx="1737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/>
              <a:t>EPs_ Payment.</a:t>
            </a:r>
            <a:endParaRPr kumimoji="1" lang="ja-JP" altLang="en-US" sz="2000" b="1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25550" y="4823567"/>
            <a:ext cx="28370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/>
              <a:t>EPs_ Daily_ Price. Details</a:t>
            </a:r>
            <a:endParaRPr kumimoji="1" lang="ja-JP" altLang="en-US" sz="2000" b="1" dirty="0"/>
          </a:p>
        </p:txBody>
      </p:sp>
      <p:cxnSp>
        <p:nvCxnSpPr>
          <p:cNvPr id="16" name="直線コネクタ 15"/>
          <p:cNvCxnSpPr/>
          <p:nvPr/>
        </p:nvCxnSpPr>
        <p:spPr>
          <a:xfrm flipV="1">
            <a:off x="3059832" y="2420888"/>
            <a:ext cx="504056" cy="28803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5545018" y="2305521"/>
            <a:ext cx="876174" cy="23073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>
            <a:stCxn id="7" idx="4"/>
            <a:endCxn id="8" idx="0"/>
          </p:cNvCxnSpPr>
          <p:nvPr/>
        </p:nvCxnSpPr>
        <p:spPr>
          <a:xfrm>
            <a:off x="7524328" y="3839344"/>
            <a:ext cx="0" cy="453752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>
            <a:off x="1683337" y="3716626"/>
            <a:ext cx="0" cy="453752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77292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141</Words>
  <Application>Microsoft Office PowerPoint</Application>
  <PresentationFormat>画面に合わせる (4:3)</PresentationFormat>
  <Paragraphs>37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HGPｺﾞｼｯｸE</vt:lpstr>
      <vt:lpstr>游明朝</vt:lpstr>
      <vt:lpstr>Arial</vt:lpstr>
      <vt:lpstr>Calibri</vt:lpstr>
      <vt:lpstr>Office ​​テーマ</vt:lpstr>
      <vt:lpstr>体験プログラム（EＰｓ）の技術仕様開発 （UN/CEFACT--Experience Programs Technical Artefacts）</vt:lpstr>
      <vt:lpstr>１．ＥＰｓのＵｓｅ Ｃａｓｅ  </vt:lpstr>
      <vt:lpstr>2. Activity Diagram</vt:lpstr>
      <vt:lpstr>３．Consist of EPs Class Diagram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Experience Programs Technical Artefacts</dc:title>
  <dc:creator>鈴木耀夫</dc:creator>
  <cp:lastModifiedBy>菅又 久直</cp:lastModifiedBy>
  <cp:revision>19</cp:revision>
  <dcterms:created xsi:type="dcterms:W3CDTF">2021-09-04T15:08:41Z</dcterms:created>
  <dcterms:modified xsi:type="dcterms:W3CDTF">2021-09-06T09:22:22Z</dcterms:modified>
</cp:coreProperties>
</file>